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722" r:id="rId2"/>
    <p:sldMasterId id="2147483668" r:id="rId3"/>
    <p:sldMasterId id="2147483674" r:id="rId4"/>
    <p:sldMasterId id="2147483648" r:id="rId5"/>
    <p:sldMasterId id="2147483684" r:id="rId6"/>
    <p:sldMasterId id="2147483697" r:id="rId7"/>
  </p:sldMasterIdLst>
  <p:notesMasterIdLst>
    <p:notesMasterId r:id="rId34"/>
  </p:notesMasterIdLst>
  <p:handoutMasterIdLst>
    <p:handoutMasterId r:id="rId35"/>
  </p:handoutMasterIdLst>
  <p:sldIdLst>
    <p:sldId id="424" r:id="rId8"/>
    <p:sldId id="454" r:id="rId9"/>
    <p:sldId id="455" r:id="rId10"/>
    <p:sldId id="457" r:id="rId11"/>
    <p:sldId id="456" r:id="rId12"/>
    <p:sldId id="444" r:id="rId13"/>
    <p:sldId id="441" r:id="rId14"/>
    <p:sldId id="435" r:id="rId15"/>
    <p:sldId id="446" r:id="rId16"/>
    <p:sldId id="460" r:id="rId17"/>
    <p:sldId id="440" r:id="rId18"/>
    <p:sldId id="439" r:id="rId19"/>
    <p:sldId id="459" r:id="rId20"/>
    <p:sldId id="452" r:id="rId21"/>
    <p:sldId id="449" r:id="rId22"/>
    <p:sldId id="442" r:id="rId23"/>
    <p:sldId id="445" r:id="rId24"/>
    <p:sldId id="443" r:id="rId25"/>
    <p:sldId id="438" r:id="rId26"/>
    <p:sldId id="447" r:id="rId27"/>
    <p:sldId id="450" r:id="rId28"/>
    <p:sldId id="451" r:id="rId29"/>
    <p:sldId id="453" r:id="rId30"/>
    <p:sldId id="448" r:id="rId31"/>
    <p:sldId id="437" r:id="rId32"/>
    <p:sldId id="428" r:id="rId33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4" autoAdjust="0"/>
    <p:restoredTop sz="88291" autoAdjust="0"/>
  </p:normalViewPr>
  <p:slideViewPr>
    <p:cSldViewPr snapToGrid="0">
      <p:cViewPr varScale="1">
        <p:scale>
          <a:sx n="127" d="100"/>
          <a:sy n="127" d="100"/>
        </p:scale>
        <p:origin x="744" y="184"/>
      </p:cViewPr>
      <p:guideLst>
        <p:guide orient="horz" pos="216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27/11/2025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27/11/2025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679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66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0912513-725A-7B3D-7236-D9DF537BD4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66090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506687"/>
            <a:ext cx="8508999" cy="317961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1161" y="936839"/>
            <a:ext cx="8508999" cy="49768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73115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3133E1-5289-7056-E483-775294333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47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40305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E9EB89DB-0FCB-44DF-1F96-9A2EDDD7D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06846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9AEF4677-339F-8CA2-B0ED-473D9EA81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4565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3DC659F7-0024-9FCB-D753-C693EDA77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1830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B396E02D-F2E0-1B1F-A258-256C442E53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771076"/>
            <a:ext cx="9144000" cy="33724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02900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5FE9A9B3-89BF-F3DC-FA80-DEDD36A472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1121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FB6134F2-2761-390F-47D1-C1565FBC87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7837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858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extfeld 10">
            <a:extLst>
              <a:ext uri="{FF2B5EF4-FFF2-40B4-BE49-F238E27FC236}">
                <a16:creationId xmlns:a16="http://schemas.microsoft.com/office/drawing/2014/main" id="{154976A3-D458-EBF9-B242-F3440F1111AF}"/>
              </a:ext>
            </a:extLst>
          </p:cNvPr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bg1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bg1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0414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186CB456-4823-F0CE-7635-2DF9E971C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042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5AABF3B-2112-4303-BACC-C389E81E7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40E7229-04EE-4764-BC7E-F87916F4FA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96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4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24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tx2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tx2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tx2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16" r:id="rId3"/>
    <p:sldLayoutId id="2147483704" r:id="rId4"/>
    <p:sldLayoutId id="2147483714" r:id="rId5"/>
    <p:sldLayoutId id="2147483713" r:id="rId6"/>
    <p:sldLayoutId id="2147483712" r:id="rId7"/>
    <p:sldLayoutId id="2147483715" r:id="rId8"/>
    <p:sldLayoutId id="2147483657" r:id="rId9"/>
    <p:sldLayoutId id="2147483717" r:id="rId10"/>
    <p:sldLayoutId id="2147483711" r:id="rId11"/>
    <p:sldLayoutId id="2147483718" r:id="rId12"/>
    <p:sldLayoutId id="2147483703" r:id="rId13"/>
    <p:sldLayoutId id="2147483719" r:id="rId14"/>
    <p:sldLayoutId id="2147483653" r:id="rId15"/>
    <p:sldLayoutId id="2147483721" r:id="rId16"/>
    <p:sldLayoutId id="2147483656" r:id="rId17"/>
    <p:sldLayoutId id="2147483720" r:id="rId1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B39F-ACCB-FE86-2BFE-3A1E77DA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E595D-041C-B25A-2A49-280F3AC1F9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Group 1: Adrien Thébault, Vincent Taneli Olander, Nafisa Raihana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45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F4ACF7B-B47B-2032-129B-81A5F2192C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/>
                  <a:t>Describes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amount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rains</a:t>
                </a:r>
                <a:r>
                  <a:rPr lang="de-DE" dirty="0"/>
                  <a:t>,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melts</a:t>
                </a:r>
                <a:r>
                  <a:rPr lang="de-DE" dirty="0"/>
                  <a:t> </a:t>
                </a:r>
                <a:r>
                  <a:rPr lang="de-DE" dirty="0" err="1"/>
                  <a:t>faster</a:t>
                </a:r>
                <a:r>
                  <a:rPr lang="de-DE" dirty="0"/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 err="1"/>
                  <a:t>We</a:t>
                </a:r>
                <a:r>
                  <a:rPr lang="de-DE" dirty="0"/>
                  <a:t> still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in form </a:t>
                </a:r>
                <a:r>
                  <a:rPr lang="de-DE" dirty="0" err="1"/>
                  <a:t>of</a:t>
                </a:r>
                <a:r>
                  <a:rPr lang="de-DE" dirty="0"/>
                  <a:t> rain </a:t>
                </a:r>
                <a:r>
                  <a:rPr lang="de-DE" dirty="0" err="1"/>
                  <a:t>increases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/>
                  <a:t>Suggestion: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𝑃𝑀𝐹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𝑃𝑃𝑇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𝐷𝑇𝐻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/>
                  <a:t> PMF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play</a:t>
                </a:r>
                <a:r>
                  <a:rPr lang="de-DE" dirty="0"/>
                  <a:t> a </a:t>
                </a:r>
                <a:r>
                  <a:rPr lang="de-DE" dirty="0" err="1"/>
                  <a:t>role</a:t>
                </a:r>
                <a:r>
                  <a:rPr lang="de-DE" dirty="0"/>
                  <a:t> </a:t>
                </a:r>
                <a:r>
                  <a:rPr lang="de-DE" dirty="0" err="1"/>
                  <a:t>anymore</a:t>
                </a:r>
                <a:endParaRPr lang="de-DE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</a:t>
                </a:r>
                <a:r>
                  <a:rPr lang="de-DE" dirty="0" err="1"/>
                  <a:t>small</a:t>
                </a:r>
                <a:r>
                  <a:rPr lang="de-DE" dirty="0"/>
                  <a:t> but SNW_DTH high =&gt; </a:t>
                </a:r>
                <a:r>
                  <a:rPr lang="de-DE" dirty="0" err="1"/>
                  <a:t>less</a:t>
                </a:r>
                <a:r>
                  <a:rPr lang="de-DE" dirty="0"/>
                  <a:t> </a:t>
                </a:r>
                <a:r>
                  <a:rPr lang="de-DE" dirty="0" err="1"/>
                  <a:t>contribution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MELT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high(</a:t>
                </a:r>
                <a:r>
                  <a:rPr lang="de-DE" dirty="0" err="1"/>
                  <a:t>low</a:t>
                </a:r>
                <a:r>
                  <a:rPr lang="de-DE" dirty="0"/>
                  <a:t>) and SNW_DTH high(</a:t>
                </a:r>
                <a:r>
                  <a:rPr lang="de-DE" dirty="0" err="1"/>
                  <a:t>low</a:t>
                </a:r>
                <a:r>
                  <a:rPr lang="de-DE" dirty="0"/>
                  <a:t>) , i.e. </a:t>
                </a:r>
                <a:r>
                  <a:rPr lang="de-DE" dirty="0" err="1"/>
                  <a:t>the</a:t>
                </a:r>
                <a:r>
                  <a:rPr lang="de-DE" dirty="0"/>
                  <a:t> same =&gt;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around</a:t>
                </a:r>
                <a:r>
                  <a:rPr lang="de-DE" dirty="0"/>
                  <a:t> 1, i.e. PPT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whole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instantely</a:t>
                </a:r>
                <a:r>
                  <a:rPr lang="de-DE" dirty="0"/>
                  <a:t> (PPT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affect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much</a:t>
                </a:r>
                <a:r>
                  <a:rPr lang="de-DE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high and SNW_DTH </a:t>
                </a:r>
                <a:r>
                  <a:rPr lang="de-DE" dirty="0" err="1"/>
                  <a:t>small</a:t>
                </a:r>
                <a:r>
                  <a:rPr lang="de-DE" dirty="0"/>
                  <a:t> =&gt; </a:t>
                </a:r>
                <a:r>
                  <a:rPr lang="de-DE" dirty="0" err="1"/>
                  <a:t>faster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(</a:t>
                </a:r>
                <a:r>
                  <a:rPr lang="de-DE" dirty="0" err="1"/>
                  <a:t>think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mud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in </a:t>
                </a:r>
                <a:r>
                  <a:rPr lang="de-DE" dirty="0" err="1"/>
                  <a:t>February</a:t>
                </a:r>
                <a:r>
                  <a:rPr lang="de-DE" dirty="0"/>
                  <a:t>/March)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SNW_DTH = 0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devision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 and </a:t>
                </a:r>
                <a:r>
                  <a:rPr lang="de-DE" dirty="0" err="1"/>
                  <a:t>later</a:t>
                </a:r>
                <a:r>
                  <a:rPr lang="de-DE" dirty="0"/>
                  <a:t> on MIN(MLT,SNW_DTH) = SNW_DTH</a:t>
                </a: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F4ACF7B-B47B-2032-129B-81A5F2192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1408" b="-12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CEC613-4703-289E-D6DF-F1D534986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7DBE747-13BD-9B0B-9B9E-06A0A0899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sensitive </a:t>
            </a:r>
            <a:r>
              <a:rPr lang="de-DE" dirty="0" err="1"/>
              <a:t>parameter</a:t>
            </a:r>
            <a:r>
              <a:rPr lang="de-DE" dirty="0"/>
              <a:t> not sensitive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A0A2A1D-DF77-FE65-78F3-4630791ECD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Precipitation</a:t>
            </a:r>
            <a:r>
              <a:rPr lang="de-DE" dirty="0"/>
              <a:t> Melt </a:t>
            </a:r>
            <a:r>
              <a:rPr lang="de-DE" dirty="0" err="1"/>
              <a:t>Factor</a:t>
            </a:r>
            <a:r>
              <a:rPr lang="de-DE" dirty="0"/>
              <a:t> (PMF)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84F29C-517F-8C1E-2D5B-21CD5288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19" y="1554095"/>
            <a:ext cx="5430961" cy="6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94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CCE0-A1B1-4746-085B-6B4CBBB7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54B73-F8CF-56EB-9065-A794F060B1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34F50-AC76-B610-F77F-B4AD3C94F7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23DF08-02C6-AF58-789C-7BADC85712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initial moisture</a:t>
            </a:r>
          </a:p>
        </p:txBody>
      </p:sp>
      <p:pic>
        <p:nvPicPr>
          <p:cNvPr id="11" name="Picture 10" descr="A graph with a blue line&#10;&#10;AI-generated content may be incorrect.">
            <a:extLst>
              <a:ext uri="{FF2B5EF4-FFF2-40B4-BE49-F238E27FC236}">
                <a16:creationId xmlns:a16="http://schemas.microsoft.com/office/drawing/2014/main" id="{85B470B8-8B1A-A0A1-B766-7D0507E7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006" y="2766060"/>
            <a:ext cx="3161211" cy="22656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20BE622-DE31-C706-3EDB-1B98BB39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60" y="576392"/>
            <a:ext cx="3617104" cy="2265655"/>
          </a:xfrm>
          <a:prstGeom prst="rect">
            <a:avLst/>
          </a:prstGeom>
        </p:spPr>
      </p:pic>
      <p:pic>
        <p:nvPicPr>
          <p:cNvPr id="9" name="Picture 8" descr="A group of math equations&#10;&#10;AI-generated content may be incorrect.">
            <a:extLst>
              <a:ext uri="{FF2B5EF4-FFF2-40B4-BE49-F238E27FC236}">
                <a16:creationId xmlns:a16="http://schemas.microsoft.com/office/drawing/2014/main" id="{3448A3A3-4469-263B-F258-A10772B97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85" y="3959545"/>
            <a:ext cx="2255978" cy="834781"/>
          </a:xfrm>
          <a:prstGeom prst="rect">
            <a:avLst/>
          </a:prstGeom>
        </p:spPr>
      </p:pic>
      <p:pic>
        <p:nvPicPr>
          <p:cNvPr id="12" name="Picture 11" descr="A chart with a number of dots&#10;&#10;AI-generated content may be incorrect.">
            <a:extLst>
              <a:ext uri="{FF2B5EF4-FFF2-40B4-BE49-F238E27FC236}">
                <a16:creationId xmlns:a16="http://schemas.microsoft.com/office/drawing/2014/main" id="{A8EBF93E-DC46-C5DF-24A4-E5B57D8A9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00" y="1205801"/>
            <a:ext cx="4400227" cy="269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F1843-3424-4EE4-FA40-1326D0B02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18AA-B417-F762-B674-F1ED6BB74B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8F436-EFB9-0B3F-2829-76D3F1C215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B57C8B-1B7E-F312-DF58-0FA952B1E1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501546"/>
            <a:ext cx="8508999" cy="321410"/>
          </a:xfrm>
        </p:spPr>
        <p:txBody>
          <a:bodyPr/>
          <a:lstStyle/>
          <a:p>
            <a:r>
              <a:rPr lang="en-GB" dirty="0"/>
              <a:t>Soil Beta</a:t>
            </a:r>
          </a:p>
        </p:txBody>
      </p:sp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65F6FFF3-0580-9C09-5D75-F1A6A219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85" y="521089"/>
            <a:ext cx="3325308" cy="21492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3D1DF9-1BD5-D26A-C37F-6F517428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25897"/>
            <a:ext cx="3943350" cy="2366010"/>
          </a:xfrm>
          <a:prstGeom prst="rect">
            <a:avLst/>
          </a:prstGeom>
        </p:spPr>
      </p:pic>
      <p:pic>
        <p:nvPicPr>
          <p:cNvPr id="9" name="Picture 8" descr="A group of math equations&#10;&#10;AI-generated content may be incorrect.">
            <a:extLst>
              <a:ext uri="{FF2B5EF4-FFF2-40B4-BE49-F238E27FC236}">
                <a16:creationId xmlns:a16="http://schemas.microsoft.com/office/drawing/2014/main" id="{55E9AA76-A516-6079-D1C9-AA2A8A29A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3611688"/>
            <a:ext cx="3015887" cy="1115970"/>
          </a:xfrm>
          <a:prstGeom prst="rect">
            <a:avLst/>
          </a:prstGeom>
        </p:spPr>
      </p:pic>
      <p:pic>
        <p:nvPicPr>
          <p:cNvPr id="14" name="Picture 13" descr="A screen shot of a graph&#10;&#10;AI-generated content may be incorrect.">
            <a:extLst>
              <a:ext uri="{FF2B5EF4-FFF2-40B4-BE49-F238E27FC236}">
                <a16:creationId xmlns:a16="http://schemas.microsoft.com/office/drawing/2014/main" id="{B08AD24F-B427-DACF-EF03-234F400FF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55" y="941873"/>
            <a:ext cx="4258187" cy="260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9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math equations on a grey background&#10;&#10;AI-generated content may be incorrect.">
            <a:extLst>
              <a:ext uri="{FF2B5EF4-FFF2-40B4-BE49-F238E27FC236}">
                <a16:creationId xmlns:a16="http://schemas.microsoft.com/office/drawing/2014/main" id="{2632B0B9-D58A-DFBA-592D-64F661D85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8249" y="1256238"/>
            <a:ext cx="2742974" cy="2061784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4DB839-848A-8F1B-D74F-87333E3F59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20AAF5-F852-FA1D-4D6A-A921CB9B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Recall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DBD0106-C1D6-7512-BD2D-9A5FE9132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Turning</a:t>
            </a:r>
            <a:r>
              <a:rPr lang="de-DE" dirty="0"/>
              <a:t> URR Module (fast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) off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least </a:t>
            </a:r>
            <a:r>
              <a:rPr lang="de-DE" dirty="0" err="1"/>
              <a:t>impact</a:t>
            </a:r>
            <a:endParaRPr lang="de-DE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AD66299-C0DD-03F1-D2F2-44A1C14020E2}"/>
              </a:ext>
            </a:extLst>
          </p:cNvPr>
          <p:cNvSpPr txBox="1"/>
          <p:nvPr/>
        </p:nvSpPr>
        <p:spPr>
          <a:xfrm>
            <a:off x="653143" y="3650765"/>
            <a:ext cx="1750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NSE = 0.8874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1078653-3CF0-1450-1606-D6BC49CA3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350" y="3318022"/>
            <a:ext cx="2755873" cy="16158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WSR = 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URR_TDH​ = very large (≈1000)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TDR=0, NDR=0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ULC=1 </a:t>
            </a:r>
          </a:p>
          <a:p>
            <a:pPr lvl="0"/>
            <a:endParaRPr lang="en-DE" altLang="en-DE" sz="1100" dirty="0">
              <a:solidFill>
                <a:srgbClr val="000000"/>
              </a:solidFill>
            </a:endParaRP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Result: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PLN=RNF,Q_T=0,Q_N=0</a:t>
            </a:r>
            <a:endParaRPr lang="en-DE" altLang="en-DE" sz="1100" dirty="0"/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 acts as a pass-through to LRR, with no direct quickflow.</a:t>
            </a:r>
            <a:endParaRPr lang="en-DE" altLang="en-DE" sz="1100" dirty="0"/>
          </a:p>
        </p:txBody>
      </p:sp>
      <p:pic>
        <p:nvPicPr>
          <p:cNvPr id="10" name="Content Placeholder 5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E147C3EE-EE9F-DDE3-8AAA-BD8245B92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0" y="1222524"/>
            <a:ext cx="4740379" cy="221155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5030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0C86B-7A73-40E2-08C9-E0ED1D17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2814B-4D62-A3AF-E4AF-9A0D89074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4D03C-8E92-2177-1780-A600D0A87C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065FA-FEF4-E0FF-92ED-1C7EDFAAB5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Percolation coefficient upper to lower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D88E0620-C52A-20C3-3254-227E7A4A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0" y="821072"/>
            <a:ext cx="3183345" cy="20152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D3B5D58-98BE-58F2-D71F-F9D546F0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77" y="2651597"/>
            <a:ext cx="3752523" cy="2251514"/>
          </a:xfrm>
          <a:prstGeom prst="rect">
            <a:avLst/>
          </a:prstGeom>
        </p:spPr>
      </p:pic>
      <p:pic>
        <p:nvPicPr>
          <p:cNvPr id="7" name="Picture 6" descr="A close-up of math equations&#10;&#10;AI-generated content may be incorrect.">
            <a:extLst>
              <a:ext uri="{FF2B5EF4-FFF2-40B4-BE49-F238E27FC236}">
                <a16:creationId xmlns:a16="http://schemas.microsoft.com/office/drawing/2014/main" id="{B71D0DB9-BEAE-5AE6-DF3A-9B24FF42B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637084"/>
            <a:ext cx="3266451" cy="904059"/>
          </a:xfrm>
          <a:prstGeom prst="rect">
            <a:avLst/>
          </a:prstGeom>
        </p:spPr>
      </p:pic>
      <p:pic>
        <p:nvPicPr>
          <p:cNvPr id="9" name="Picture 8" descr="A screen shot of a graph&#10;&#10;AI-generated content may be incorrect.">
            <a:extLst>
              <a:ext uri="{FF2B5EF4-FFF2-40B4-BE49-F238E27FC236}">
                <a16:creationId xmlns:a16="http://schemas.microsoft.com/office/drawing/2014/main" id="{92643D19-58F4-6038-9F62-5B354F221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61" y="1105000"/>
            <a:ext cx="4532116" cy="277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38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AAD8D-29C4-96F7-3541-0355D5751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562E2F-08A5-EC5A-E64D-B2296F90F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E16CF-31ED-ED65-F770-27B8BFB08C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C7D89F-C10A-2C23-1E29-F9718E08E6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threshold depth</a:t>
            </a:r>
          </a:p>
        </p:txBody>
      </p:sp>
      <p:pic>
        <p:nvPicPr>
          <p:cNvPr id="9" name="Picture 8" descr="A graph with a line&#10;&#10;AI-generated content may be incorrect.">
            <a:extLst>
              <a:ext uri="{FF2B5EF4-FFF2-40B4-BE49-F238E27FC236}">
                <a16:creationId xmlns:a16="http://schemas.microsoft.com/office/drawing/2014/main" id="{BEE17555-69C0-B3C4-8F4D-935E72D1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768" y="758900"/>
            <a:ext cx="3174332" cy="21715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FAEAFC-D15B-64AD-F738-9DC40C072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050" y="2855942"/>
            <a:ext cx="3516263" cy="2109758"/>
          </a:xfrm>
          <a:prstGeom prst="rect">
            <a:avLst/>
          </a:prstGeom>
        </p:spPr>
      </p:pic>
      <p:pic>
        <p:nvPicPr>
          <p:cNvPr id="10" name="Grafik 9" descr="Ein Bild, das Reihe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DBFCFBC7-6F66-23E6-1351-6AF380551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16" y="4033454"/>
            <a:ext cx="4944989" cy="821531"/>
          </a:xfrm>
          <a:prstGeom prst="rect">
            <a:avLst/>
          </a:prstGeom>
        </p:spPr>
      </p:pic>
      <p:pic>
        <p:nvPicPr>
          <p:cNvPr id="8" name="Picture 7" descr="A chart with a number of dots&#10;&#10;AI-generated content may be incorrect.">
            <a:extLst>
              <a:ext uri="{FF2B5EF4-FFF2-40B4-BE49-F238E27FC236}">
                <a16:creationId xmlns:a16="http://schemas.microsoft.com/office/drawing/2014/main" id="{9DDEFB4B-79BD-A4DE-27D0-000C350F6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61" y="1249428"/>
            <a:ext cx="4367919" cy="267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95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83A51-CF6C-95D2-5191-D68843931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43D3F2-8746-DDC7-6FB2-B2450D0D9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BA167-4DC6-2BFD-2023-298732178F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982ACD-6483-61D6-129B-3C5120B01D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permanent wilting point</a:t>
            </a:r>
          </a:p>
        </p:txBody>
      </p:sp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8125E4EA-C2FD-2C59-FE2E-6BD438376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448" y="1520351"/>
            <a:ext cx="4125935" cy="2860264"/>
          </a:xfrm>
          <a:prstGeom prst="rect">
            <a:avLst/>
          </a:prstGeom>
        </p:spPr>
      </p:pic>
      <p:pic>
        <p:nvPicPr>
          <p:cNvPr id="7" name="Picture 6" descr="A screen shot of a graph&#10;&#10;AI-generated content may be incorrect.">
            <a:extLst>
              <a:ext uri="{FF2B5EF4-FFF2-40B4-BE49-F238E27FC236}">
                <a16:creationId xmlns:a16="http://schemas.microsoft.com/office/drawing/2014/main" id="{D9D54ADF-5A23-4AEB-3C19-D6E35C855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" y="1478340"/>
            <a:ext cx="4839368" cy="296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61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497B2-6ECA-24BD-335A-097FEEB1E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AB579B-0CCF-12C2-8409-1DAA17DA13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3D25B-4D4A-88CE-03AA-4EC4CAD5A9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54C103-B6C5-CC19-2396-D8F7729C08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initial depth</a:t>
            </a:r>
          </a:p>
        </p:txBody>
      </p:sp>
      <p:pic>
        <p:nvPicPr>
          <p:cNvPr id="9" name="Picture 8" descr="A graph with red lines and blue dots&#10;&#10;AI-generated content may be incorrect.">
            <a:extLst>
              <a:ext uri="{FF2B5EF4-FFF2-40B4-BE49-F238E27FC236}">
                <a16:creationId xmlns:a16="http://schemas.microsoft.com/office/drawing/2014/main" id="{3FC59837-F0AF-4704-1604-E44A2FD7B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057" y="1660257"/>
            <a:ext cx="3968908" cy="2562305"/>
          </a:xfrm>
          <a:prstGeom prst="rect">
            <a:avLst/>
          </a:prstGeom>
        </p:spPr>
      </p:pic>
      <p:pic>
        <p:nvPicPr>
          <p:cNvPr id="7" name="Picture 6" descr="A graph with a yellow line&#10;&#10;AI-generated content may be incorrect.">
            <a:extLst>
              <a:ext uri="{FF2B5EF4-FFF2-40B4-BE49-F238E27FC236}">
                <a16:creationId xmlns:a16="http://schemas.microsoft.com/office/drawing/2014/main" id="{7A1731D4-B461-DDD9-D13F-01216A6CF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81" y="1610016"/>
            <a:ext cx="4435059" cy="271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26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2345F-700F-FA5E-E7F9-079A64CB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B744A4-DCF5-E3B5-6DB5-59074EB3C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E26D2-1500-8E72-7BB7-F038E8CA02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816D8-F084-187C-1309-3189F37E38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Precipitation melt air factor </a:t>
            </a:r>
          </a:p>
        </p:txBody>
      </p:sp>
      <p:pic>
        <p:nvPicPr>
          <p:cNvPr id="10" name="Picture 9" descr="A graph with a line drawn on it&#10;&#10;AI-generated content may be incorrect.">
            <a:extLst>
              <a:ext uri="{FF2B5EF4-FFF2-40B4-BE49-F238E27FC236}">
                <a16:creationId xmlns:a16="http://schemas.microsoft.com/office/drawing/2014/main" id="{0E240289-E07E-7ADA-AE91-6B3AE49F3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33" y="1730756"/>
            <a:ext cx="3671655" cy="2628594"/>
          </a:xfrm>
          <a:prstGeom prst="rect">
            <a:avLst/>
          </a:prstGeom>
        </p:spPr>
      </p:pic>
      <p:pic>
        <p:nvPicPr>
          <p:cNvPr id="7" name="Picture 6" descr="A graph showing a line of dots&#10;&#10;AI-generated content may be incorrect.">
            <a:extLst>
              <a:ext uri="{FF2B5EF4-FFF2-40B4-BE49-F238E27FC236}">
                <a16:creationId xmlns:a16="http://schemas.microsoft.com/office/drawing/2014/main" id="{A30ECB54-3CB9-3D6B-D710-95A8732C7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34" y="1657787"/>
            <a:ext cx="4434799" cy="27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70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BB9DD-A168-55DD-C791-7F7D0D54E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37FE5-10A8-CEDD-6169-A2E46B3BFF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10EC6-87AC-45B7-1DFA-61227100DC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9929FA-B9C8-8942-A719-836A6D5EC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Lower reservoir runoff coefficient</a:t>
            </a:r>
          </a:p>
        </p:txBody>
      </p:sp>
      <p:pic>
        <p:nvPicPr>
          <p:cNvPr id="11" name="Picture 10" descr="A graph with red lines and dots&#10;&#10;AI-generated content may be incorrect.">
            <a:extLst>
              <a:ext uri="{FF2B5EF4-FFF2-40B4-BE49-F238E27FC236}">
                <a16:creationId xmlns:a16="http://schemas.microsoft.com/office/drawing/2014/main" id="{44C1DAF8-5B85-7A12-EC95-7DA68C9E8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698" y="1624613"/>
            <a:ext cx="3679520" cy="2644202"/>
          </a:xfrm>
          <a:prstGeom prst="rect">
            <a:avLst/>
          </a:prstGeom>
        </p:spPr>
      </p:pic>
      <p:pic>
        <p:nvPicPr>
          <p:cNvPr id="7" name="Picture 6" descr="A graph of a line&#10;&#10;AI-generated content may be incorrect.">
            <a:extLst>
              <a:ext uri="{FF2B5EF4-FFF2-40B4-BE49-F238E27FC236}">
                <a16:creationId xmlns:a16="http://schemas.microsoft.com/office/drawing/2014/main" id="{5B8EE27F-56C4-DBA9-F360-6B99397CC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9" y="1544109"/>
            <a:ext cx="4661496" cy="285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2C0EC82-7CDC-B35B-22FA-F64CEDD49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841149"/>
            <a:ext cx="8508999" cy="2900515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Logarithmic</a:t>
            </a:r>
            <a:r>
              <a:rPr lang="de-DE" dirty="0"/>
              <a:t> and </a:t>
            </a:r>
            <a:r>
              <a:rPr lang="de-DE" dirty="0" err="1"/>
              <a:t>clipped</a:t>
            </a:r>
            <a:r>
              <a:rPr lang="de-DE" dirty="0"/>
              <a:t> y-</a:t>
            </a:r>
            <a:r>
              <a:rPr lang="de-DE" dirty="0" err="1"/>
              <a:t>axis</a:t>
            </a:r>
            <a:r>
              <a:rPr lang="de-DE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Maximal </a:t>
            </a:r>
            <a:r>
              <a:rPr lang="de-DE" dirty="0" err="1"/>
              <a:t>evaluations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60 000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Adjusted</a:t>
            </a:r>
            <a:r>
              <a:rPr lang="de-DE" dirty="0"/>
              <a:t> </a:t>
            </a:r>
            <a:r>
              <a:rPr lang="de-DE" dirty="0" err="1"/>
              <a:t>tolerances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More </a:t>
            </a:r>
            <a:r>
              <a:rPr lang="de-DE" dirty="0" err="1"/>
              <a:t>exploration</a:t>
            </a:r>
            <a:r>
              <a:rPr lang="de-DE" dirty="0"/>
              <a:t> (</a:t>
            </a:r>
            <a:r>
              <a:rPr lang="de-DE" dirty="0" err="1"/>
              <a:t>mutation</a:t>
            </a:r>
            <a:r>
              <a:rPr lang="de-DE" dirty="0"/>
              <a:t> &amp; </a:t>
            </a:r>
            <a:r>
              <a:rPr lang="de-DE" dirty="0" err="1"/>
              <a:t>recombination</a:t>
            </a:r>
            <a:r>
              <a:rPr lang="de-DE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Initial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adapted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Minimization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5F100A4-8394-C57E-E4C2-B19CA994C7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9DEF2D5-F9BC-AF1D-9996-21D437C35B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Adaption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FC82FEC-EDFA-8D9B-86C9-00FC3B18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Preconsiderations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1AA2888-C828-6437-EE04-48538AD780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Updated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assignment</a:t>
            </a:r>
            <a:endParaRPr lang="de-DE" dirty="0"/>
          </a:p>
        </p:txBody>
      </p:sp>
      <p:pic>
        <p:nvPicPr>
          <p:cNvPr id="9" name="Grafik 8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684B99E8-2248-A957-9599-CEED4A57C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93" y="1554095"/>
            <a:ext cx="2194408" cy="2971081"/>
          </a:xfrm>
          <a:prstGeom prst="rect">
            <a:avLst/>
          </a:prstGeom>
        </p:spPr>
      </p:pic>
      <p:pic>
        <p:nvPicPr>
          <p:cNvPr id="13" name="Grafik 1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FED41712-DF83-D3FA-EEAA-CF821986A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177" y="3123503"/>
            <a:ext cx="2966125" cy="156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27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2D26E-377F-58B4-A1E2-DFAD53931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2A068-5521-DEA1-9E0E-D3D7B1D94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993D4-AC3D-0E2F-7D9A-83622B282D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52545B-B827-0649-B368-642FBC2B00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Storage initial upper reservoir</a:t>
            </a:r>
          </a:p>
        </p:txBody>
      </p:sp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EA1D0199-51F4-6A5B-3CE7-AC08F3CFE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90" y="1576972"/>
            <a:ext cx="4255008" cy="2553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DA109-A6DB-F55E-A439-9A8C7C9D3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62" y="1503524"/>
            <a:ext cx="4362790" cy="267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36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8C6B8-9FE9-FBF8-2FBF-587E8329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3D0534-8AFC-5E22-1083-75ADE58A29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C03BD-D802-D0B7-0835-29E4A71D31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2BBF77-C1EB-3473-619D-19D1A37945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threshold coefficient</a:t>
            </a:r>
          </a:p>
        </p:txBody>
      </p:sp>
      <p:pic>
        <p:nvPicPr>
          <p:cNvPr id="13" name="Picture 12" descr="A graph with red lines&#10;&#10;AI-generated content may be incorrect.">
            <a:extLst>
              <a:ext uri="{FF2B5EF4-FFF2-40B4-BE49-F238E27FC236}">
                <a16:creationId xmlns:a16="http://schemas.microsoft.com/office/drawing/2014/main" id="{092C5C21-428C-087F-195C-8F37A2251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303" y="1751934"/>
            <a:ext cx="4109561" cy="2465737"/>
          </a:xfrm>
          <a:prstGeom prst="rect">
            <a:avLst/>
          </a:prstGeom>
        </p:spPr>
      </p:pic>
      <p:pic>
        <p:nvPicPr>
          <p:cNvPr id="7" name="Picture 6" descr="A screen shot of a graph&#10;&#10;AI-generated content may be incorrect.">
            <a:extLst>
              <a:ext uri="{FF2B5EF4-FFF2-40B4-BE49-F238E27FC236}">
                <a16:creationId xmlns:a16="http://schemas.microsoft.com/office/drawing/2014/main" id="{002B6FFE-A151-6CA0-22F1-10E88FF27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7" y="1643154"/>
            <a:ext cx="4370249" cy="267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15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53C14-90DF-10E9-CDE0-8118A4A41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8A83B-E601-841A-2BDB-2E383DDF2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0975-8607-4041-94AD-DE5FB40670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FFF570-5469-553E-0929-124ABF233F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runoff coefficient</a:t>
            </a:r>
          </a:p>
        </p:txBody>
      </p:sp>
      <p:pic>
        <p:nvPicPr>
          <p:cNvPr id="9" name="Picture 8" descr="A graph with a blue line&#10;&#10;AI-generated content may be incorrect.">
            <a:extLst>
              <a:ext uri="{FF2B5EF4-FFF2-40B4-BE49-F238E27FC236}">
                <a16:creationId xmlns:a16="http://schemas.microsoft.com/office/drawing/2014/main" id="{2FE2962B-FC5A-898C-C0D7-CAC57A568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992" y="1698965"/>
            <a:ext cx="4081947" cy="2449168"/>
          </a:xfrm>
          <a:prstGeom prst="rect">
            <a:avLst/>
          </a:prstGeom>
        </p:spPr>
      </p:pic>
      <p:pic>
        <p:nvPicPr>
          <p:cNvPr id="7" name="Picture 6" descr="A screen shot of a graph&#10;&#10;AI-generated content may be incorrect.">
            <a:extLst>
              <a:ext uri="{FF2B5EF4-FFF2-40B4-BE49-F238E27FC236}">
                <a16:creationId xmlns:a16="http://schemas.microsoft.com/office/drawing/2014/main" id="{391FB1B8-7B12-4751-11B4-1A109B21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36" y="1614954"/>
            <a:ext cx="4361320" cy="26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62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B0E7A-763A-08D2-63DE-1BCF35A8C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FAC63-D15D-4D91-899A-70FAFFD85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3F964-08DA-AF27-7BDC-37C6AE6D6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E3EA58-4DD3-6625-3F7B-8EB93D317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runoff split ratio</a:t>
            </a:r>
          </a:p>
        </p:txBody>
      </p:sp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63DE686E-1579-B32F-2AAE-0BE97A72F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442" y="1762442"/>
            <a:ext cx="4104176" cy="2462506"/>
          </a:xfrm>
          <a:prstGeom prst="rect">
            <a:avLst/>
          </a:prstGeom>
        </p:spPr>
      </p:pic>
      <p:pic>
        <p:nvPicPr>
          <p:cNvPr id="7" name="Picture 6" descr="A screen shot of a graph&#10;&#10;AI-generated content may be incorrect.">
            <a:extLst>
              <a:ext uri="{FF2B5EF4-FFF2-40B4-BE49-F238E27FC236}">
                <a16:creationId xmlns:a16="http://schemas.microsoft.com/office/drawing/2014/main" id="{B6359A24-1E51-6E7B-39C4-CCD05919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26" y="1665477"/>
            <a:ext cx="4406016" cy="26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60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90098-49C4-F622-99D1-8B8A535C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C88FB-C58E-7DE8-2E7B-5C6C95D927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81524C-4E0A-9D23-2BF7-CA972F3A85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D3A845-4D48-B0A6-1A1C-060AB7D4A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discharge to run-off coefficient</a:t>
            </a:r>
          </a:p>
        </p:txBody>
      </p:sp>
      <p:pic>
        <p:nvPicPr>
          <p:cNvPr id="11" name="Picture 10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83CE711A-CE3A-D248-4409-EF06E5AC5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28" y="1617713"/>
            <a:ext cx="4269332" cy="2561599"/>
          </a:xfrm>
          <a:prstGeom prst="rect">
            <a:avLst/>
          </a:prstGeom>
        </p:spPr>
      </p:pic>
      <p:pic>
        <p:nvPicPr>
          <p:cNvPr id="7" name="Picture 6" descr="A graph of a function&#10;&#10;AI-generated content may be incorrect.">
            <a:extLst>
              <a:ext uri="{FF2B5EF4-FFF2-40B4-BE49-F238E27FC236}">
                <a16:creationId xmlns:a16="http://schemas.microsoft.com/office/drawing/2014/main" id="{39B7C185-3DDC-0692-346C-094D9FBBA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1" y="1526353"/>
            <a:ext cx="4515257" cy="276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09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BB913-1214-4708-AEFF-9E79D042F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894EA8-6E24-B575-E4A9-FAAB41BE41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EA39A-C690-2A8A-F62C-3BF84692AA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1E1654-4232-2E0B-1433-4444FDFC23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Storage initial lower reservoir</a:t>
            </a:r>
          </a:p>
        </p:txBody>
      </p:sp>
      <p:pic>
        <p:nvPicPr>
          <p:cNvPr id="9" name="Picture 8" descr="A graph with a blue line&#10;&#10;AI-generated content may be incorrect.">
            <a:extLst>
              <a:ext uri="{FF2B5EF4-FFF2-40B4-BE49-F238E27FC236}">
                <a16:creationId xmlns:a16="http://schemas.microsoft.com/office/drawing/2014/main" id="{235D61AA-F7B7-4311-BC50-FFAFF46C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440" y="1572291"/>
            <a:ext cx="3908488" cy="2645219"/>
          </a:xfrm>
          <a:prstGeom prst="rect">
            <a:avLst/>
          </a:prstGeom>
        </p:spPr>
      </p:pic>
      <p:pic>
        <p:nvPicPr>
          <p:cNvPr id="7" name="Picture 6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EA4DDA2B-BFA6-A826-7D2B-86C0B8E93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71" y="1562677"/>
            <a:ext cx="4479570" cy="274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73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A566EB-C443-3101-4921-7DFA94B1E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8B705-BBAA-3154-BFE2-8BA2ECE539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07FD8-24A8-32AE-B63E-CA2E63A6A7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|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7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CB5977-4FC5-5CAC-1DBE-DE8A9235D7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12348AB-AA60-E49C-8809-6E43701D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en-GB" dirty="0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6491042-C234-4DB7-8560-ED6EDD8642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Implementation</a:t>
            </a:r>
          </a:p>
        </p:txBody>
      </p:sp>
      <p:pic>
        <p:nvPicPr>
          <p:cNvPr id="15" name="Grafik 14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8BDD58B4-EA41-30C9-7F9C-FE98EAEB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980" y="1228352"/>
            <a:ext cx="4542481" cy="323071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65F5581-3C7A-E587-74EE-9E7DE9494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90" y="1228352"/>
            <a:ext cx="3429212" cy="31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73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ED8584-2B02-F82C-9EB0-1BDAE54738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AA87828-89F7-D11C-D987-76329D83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8A3A41B-3DE8-3853-2CF8-C925AB9D6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 – 20% </a:t>
            </a:r>
            <a:r>
              <a:rPr lang="de-DE" dirty="0" err="1"/>
              <a:t>deviation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14B619-C4A0-1C79-254E-9E6E1A32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53" y="1111547"/>
            <a:ext cx="7176780" cy="38276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20A7EC1-F1D5-281D-3DF3-AE05AC0C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078" y="1195067"/>
            <a:ext cx="3942082" cy="29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38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EB2449-4D66-FE84-D659-E84A092A21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FC95F21-4A08-39B5-24A0-FD7C29D9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en-GB" dirty="0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12C508E-1882-9FF5-05B4-C94FB3F186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 –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D4D15FC-009F-E08B-833E-F93B32A3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7" y="1055361"/>
            <a:ext cx="7381024" cy="39365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B4CB492-F6F5-4C2B-AF6B-6168E299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1079923"/>
            <a:ext cx="4050452" cy="30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5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EE89-3EB3-28AD-6447-1DCB7CA1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8125F3-BA20-0EA5-D729-A665DFD01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8708A-7BA9-6B16-CE07-AEFE09DE8C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86C95C-DA29-4FE1-074B-36BDBA703C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fall/melt temperature threshold</a:t>
            </a:r>
          </a:p>
        </p:txBody>
      </p:sp>
      <p:pic>
        <p:nvPicPr>
          <p:cNvPr id="13" name="Picture 12" descr="A graph with blue lines&#10;&#10;AI-generated content may be incorrect.">
            <a:extLst>
              <a:ext uri="{FF2B5EF4-FFF2-40B4-BE49-F238E27FC236}">
                <a16:creationId xmlns:a16="http://schemas.microsoft.com/office/drawing/2014/main" id="{261F6DA0-6B68-3E3E-626E-1EEB955C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088" y="1520456"/>
            <a:ext cx="4281377" cy="2568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E08B5-60A0-3147-02AE-982F54E0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60" y="4299060"/>
            <a:ext cx="5616484" cy="555925"/>
          </a:xfrm>
          <a:prstGeom prst="rect">
            <a:avLst/>
          </a:prstGeom>
        </p:spPr>
      </p:pic>
      <p:pic>
        <p:nvPicPr>
          <p:cNvPr id="9" name="Picture 8" descr="A graph showing a function of a function&#10;&#10;AI-generated content may be incorrect.">
            <a:extLst>
              <a:ext uri="{FF2B5EF4-FFF2-40B4-BE49-F238E27FC236}">
                <a16:creationId xmlns:a16="http://schemas.microsoft.com/office/drawing/2014/main" id="{5D1D3AEE-F9A0-EE63-E014-B295B4B5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61" y="1468140"/>
            <a:ext cx="4368157" cy="267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594D3-13AC-4432-F2EF-451188F0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7BC4A-1AC7-EF09-E5E0-46A61C11AE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64C8E-275E-5FC6-9FCA-FB9B22CEC7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649840-D62F-8ADA-FFB3-4951BB12AB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field capacity</a:t>
            </a:r>
          </a:p>
        </p:txBody>
      </p:sp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E545DA06-3E22-812F-F4F6-B58B818B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79" y="741097"/>
            <a:ext cx="2860458" cy="19913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14D025-EAC7-B8F2-0F0E-8E7DC4656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1" y="2789146"/>
            <a:ext cx="3318972" cy="1991383"/>
          </a:xfrm>
          <a:prstGeom prst="rect">
            <a:avLst/>
          </a:prstGeom>
        </p:spPr>
      </p:pic>
      <p:pic>
        <p:nvPicPr>
          <p:cNvPr id="2" name="Picture 1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2C6A96D3-F5B9-35AE-131E-BA904E912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092" y="3861387"/>
            <a:ext cx="2049950" cy="993598"/>
          </a:xfrm>
          <a:prstGeom prst="rect">
            <a:avLst/>
          </a:prstGeom>
        </p:spPr>
      </p:pic>
      <p:pic>
        <p:nvPicPr>
          <p:cNvPr id="9" name="Picture 8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E119EEED-8AE1-8496-BFB3-3301CDCB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61" y="1080296"/>
            <a:ext cx="4422366" cy="270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8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C05D8-B816-5B3A-D61A-E22AEAD0E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8B321-9AF6-FDE6-D4A8-4655F1466D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1C4ED6-3500-CC80-9CE6-4DF9B63B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Sensitivity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CBCFC5-18AC-68ED-FE46-318B784CE4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Discharge Rate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C1873AF0-8E83-CBB2-4DD5-3B83EAFF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276" y="674270"/>
            <a:ext cx="2900052" cy="20633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EC2E05-DA38-1BC2-553D-1292F122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50" y="2781512"/>
            <a:ext cx="3577167" cy="2146300"/>
          </a:xfrm>
          <a:prstGeom prst="rect">
            <a:avLst/>
          </a:prstGeom>
        </p:spPr>
      </p:pic>
      <p:pic>
        <p:nvPicPr>
          <p:cNvPr id="9" name="Picture 8" descr="A group of black text&#10;&#10;AI-generated content may be incorrect.">
            <a:extLst>
              <a:ext uri="{FF2B5EF4-FFF2-40B4-BE49-F238E27FC236}">
                <a16:creationId xmlns:a16="http://schemas.microsoft.com/office/drawing/2014/main" id="{007D1CB5-261B-5F00-5759-8146B1CF0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48" y="4034436"/>
            <a:ext cx="2192653" cy="849267"/>
          </a:xfrm>
          <a:prstGeom prst="rect">
            <a:avLst/>
          </a:prstGeom>
        </p:spPr>
      </p:pic>
      <p:pic>
        <p:nvPicPr>
          <p:cNvPr id="12" name="Picture 11" descr="A graph with purple lines&#10;&#10;AI-generated content may be incorrect.">
            <a:extLst>
              <a:ext uri="{FF2B5EF4-FFF2-40B4-BE49-F238E27FC236}">
                <a16:creationId xmlns:a16="http://schemas.microsoft.com/office/drawing/2014/main" id="{E62D096D-E840-A410-ED53-A3493227E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295" y="1138045"/>
            <a:ext cx="4685055" cy="286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FEBE1-A9CC-B4C6-A0F6-B7030081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8AE52-EC4C-6062-875E-D3FBE3B39B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FD30D-A682-6CE2-3DB1-83860DB4A8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D287F-B76E-383E-FD6D-3BC9564621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Precipitation melt factor </a:t>
            </a:r>
          </a:p>
        </p:txBody>
      </p:sp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F6133EAE-4A6F-2EF2-A6A2-CA1B1B45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0" y="638511"/>
            <a:ext cx="3265009" cy="22200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C896E0-2C94-8010-CCAF-331A6BA68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34" y="2858532"/>
            <a:ext cx="3530600" cy="21183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A2805B-95D1-0A54-4185-588DF8031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66" y="4017304"/>
            <a:ext cx="3999911" cy="395915"/>
          </a:xfrm>
          <a:prstGeom prst="rect">
            <a:avLst/>
          </a:prstGeom>
        </p:spPr>
      </p:pic>
      <p:pic>
        <p:nvPicPr>
          <p:cNvPr id="9" name="Picture 8" descr="A chart showing a number of dots&#10;&#10;AI-generated content may be incorrect.">
            <a:extLst>
              <a:ext uri="{FF2B5EF4-FFF2-40B4-BE49-F238E27FC236}">
                <a16:creationId xmlns:a16="http://schemas.microsoft.com/office/drawing/2014/main" id="{3E6F34A5-04EC-9391-7F5F-ABADFAA8C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05" y="1148527"/>
            <a:ext cx="4454154" cy="272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70444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le 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4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5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6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7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 (5)</Template>
  <TotalTime>81</TotalTime>
  <Words>445</Words>
  <Application>Microsoft Macintosh PowerPoint</Application>
  <PresentationFormat>On-screen Show (16:9)</PresentationFormat>
  <Paragraphs>106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Calibri</vt:lpstr>
      <vt:lpstr>Cambria Math</vt:lpstr>
      <vt:lpstr>Courier New</vt:lpstr>
      <vt:lpstr>Symbol</vt:lpstr>
      <vt:lpstr>Wingdings</vt:lpstr>
      <vt:lpstr>Titel 1</vt:lpstr>
      <vt:lpstr>Title Blank</vt:lpstr>
      <vt:lpstr>Titel 2</vt:lpstr>
      <vt:lpstr>Titel 3</vt:lpstr>
      <vt:lpstr>Inhalt</vt:lpstr>
      <vt:lpstr>Kapiteltrenner blau</vt:lpstr>
      <vt:lpstr>Kapiteltrenner schwarz</vt:lpstr>
      <vt:lpstr>Assignment 2</vt:lpstr>
      <vt:lpstr>Preconsiderations</vt:lpstr>
      <vt:lpstr>Local Sensitivity Analysis</vt:lpstr>
      <vt:lpstr>Local Sensitivity Analysis</vt:lpstr>
      <vt:lpstr>Local Sensitivity Analysis</vt:lpstr>
      <vt:lpstr>PowerPoint Presentation</vt:lpstr>
      <vt:lpstr>PowerPoint Presentation</vt:lpstr>
      <vt:lpstr>Sensitivity Analysis</vt:lpstr>
      <vt:lpstr>PowerPoint Presentation</vt:lpstr>
      <vt:lpstr>Trying to make a sensitive parameter not sensitive</vt:lpstr>
      <vt:lpstr>PowerPoint Presentation</vt:lpstr>
      <vt:lpstr>PowerPoint Presentation</vt:lpstr>
      <vt:lpstr>Recall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Tian</dc:creator>
  <cp:lastModifiedBy>Nafisa Raihana</cp:lastModifiedBy>
  <cp:revision>16</cp:revision>
  <cp:lastPrinted>2015-07-30T14:04:45Z</cp:lastPrinted>
  <dcterms:created xsi:type="dcterms:W3CDTF">2020-10-03T23:03:33Z</dcterms:created>
  <dcterms:modified xsi:type="dcterms:W3CDTF">2025-11-27T21:53:08Z</dcterms:modified>
</cp:coreProperties>
</file>